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0" r:id="rId13"/>
    <p:sldId id="281" r:id="rId14"/>
    <p:sldId id="272" r:id="rId15"/>
    <p:sldId id="273" r:id="rId16"/>
    <p:sldId id="274" r:id="rId17"/>
    <p:sldId id="275" r:id="rId18"/>
    <p:sldId id="276" r:id="rId19"/>
    <p:sldId id="277" r:id="rId20"/>
    <p:sldId id="279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>
        <p:scale>
          <a:sx n="62" d="100"/>
          <a:sy n="62" d="100"/>
        </p:scale>
        <p:origin x="604" y="5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2.png>
</file>

<file path=ppt/media/image3.png>
</file>

<file path=ppt/media/image4.g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DAEE-9D5C-4774-B4AA-07295552A1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34504-1615-42DC-8901-051E412EC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CC8CE-B9F1-41DF-87A4-7174AFF14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86685-2322-4FE7-A530-5E20EE576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85E0C-1816-4938-8401-F27BE45E7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93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A4B92-70FE-45E6-B79D-74347EEC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E1FFA2-AEE9-4339-B6DA-5E90546DF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3F05C-BCFD-49D6-ABA8-E77DF458F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1367E-DE60-4829-AAA5-332153EB5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A7B81-3E90-4C7F-89D4-79619C61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7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21D9B-B1B1-4ADA-9F08-1C42AE54E4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6C230A-4C07-4E33-8387-45C567802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A422A-116B-46FE-ADC7-71B3523D6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039A8-B197-4885-9D34-62F61F8D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EB06D-4C38-4439-9ECA-74C30C178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06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1093C-3CFE-435E-9962-F4021623F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2EA67-D8F9-4941-B952-F044A24DE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0FFAA-CDC5-4BEA-9812-99BB6CADC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AEE38-F238-48A0-B19A-D90CD803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34D26-4AED-4835-95F9-7C61EB4F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402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2C88F-40FE-4F76-B93C-49A3FBAB3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3C8E24-567C-461F-A3C3-7C7CF4F19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3DAFD-5095-4621-806A-487588343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D9F24-4699-45CC-9231-9D24CC136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78F29-7043-475C-9FB9-2622021E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8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036A1-C9FA-4ACE-8763-196375D5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855E9-9ED8-4EB6-A4ED-930FA5582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0E0B06-2BD7-4812-B906-CBAD7EE55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17863-5542-4698-973F-EFBE831DB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5EC43-5090-4306-9006-D282E3ACA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79460-78D8-47FC-996C-3583C15E6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21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8EDDC-821E-4BC5-862B-2A4EDB027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0B3F17-2AE7-4386-9A0D-0320F6B8F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DC5A4-115B-4EFD-9E0B-268126B93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E416D0-7D4A-47CA-8072-A5040BA38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D010DC-CE87-4C0E-8632-947DE8A0F1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770592-9909-4536-969E-CD2ADA61F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6BF702-5882-40D8-B3C3-08127E127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61C49F-78A5-4427-93BB-967C69B10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75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AC216-0042-401B-A2E4-6478B017C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E71564-2260-4AF2-ADE8-46DFCBBC9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FF770-BA2E-4456-89F1-A21DAE3AB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4FE5D7-B788-41CF-9358-C64C81FD6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09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6E7D7-1675-49C0-A288-AAA366FF5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BEC195-DA67-4C79-A940-AE7109EB8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2898CB-99AE-4F07-91ED-4A46405AE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50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36FE-AE9E-48E9-871E-3E0BCD2B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EFD65-34E6-4565-8757-37B7C44EF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8B02B7-E0B7-4A91-A2C7-5027E4069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36944-59F5-4089-B198-CFB9860F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954C89-F0C1-4ACF-A17C-734025181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C95DF-5273-48E1-BA26-3717375BA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93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1206-63B3-43B7-B1B7-67B0C2F0F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EF69DC-F2F3-4F31-B22C-6FAB7F897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0CBA05-DDA9-4CF9-8A17-9A818DDF1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5AC68-B632-497B-8476-96F606F1E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5A006-E5EC-460F-98B1-432C8D48E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5387B-A37F-481A-8C9C-54201C2F4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43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02C61D-CD6E-46E2-A4A4-C1F6D4D7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17622-8691-47F8-B526-7A4ACFBEF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03965-9746-4813-B25D-D605A9902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5/29/2019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4FE7E-9F79-4225-BDFF-E521CCD711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8400-3D3E-4A69-8C80-3CA5423BD6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11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laderast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laderast.github.io/" TargetMode="External"/><Relationship Id="rId2" Type="http://schemas.openxmlformats.org/officeDocument/2006/relationships/hyperlink" Target="mailto:laderast@ohsu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aderast.github.io/clinical_data_wrangling/" TargetMode="External"/><Relationship Id="rId4" Type="http://schemas.openxmlformats.org/officeDocument/2006/relationships/hyperlink" Target="http://laderast.github.io/burro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aderast.github.io/clinical_data_wrangling/RequestingDataAccessInstructions.pdf" TargetMode="External"/><Relationship Id="rId2" Type="http://schemas.openxmlformats.org/officeDocument/2006/relationships/hyperlink" Target="http://sleepdata.or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130426"/>
            <a:ext cx="7772400" cy="1470025"/>
          </a:xfrm>
        </p:spPr>
        <p:txBody>
          <a:bodyPr>
            <a:normAutofit fontScale="90000"/>
          </a:bodyPr>
          <a:lstStyle/>
          <a:p>
            <a:r>
              <a:rPr dirty="0"/>
              <a:t>Clinical Data Wrangling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Active/Didactic Learning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/>
          </a:bodyPr>
          <a:lstStyle/>
          <a:p>
            <a:br>
              <a:rPr dirty="0"/>
            </a:br>
            <a:r>
              <a:rPr dirty="0"/>
              <a:t>Ted Laderas, Nicole Weiskopf and Eilis Boudreau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tladeras</a:t>
            </a:r>
            <a:r>
              <a:rPr lang="en-US" dirty="0"/>
              <a:t> | </a:t>
            </a:r>
            <a:r>
              <a:rPr lang="en-US" dirty="0">
                <a:hlinkClick r:id="rId2"/>
              </a:rPr>
              <a:t>http://laderast.github.io</a:t>
            </a:r>
            <a:endParaRPr lang="en-US" dirty="0"/>
          </a:p>
          <a:p>
            <a:r>
              <a:rPr lang="en-US" dirty="0"/>
              <a:t>Slides: 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t>2019-05-29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Lecture: Background about Sleep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785" y="1607908"/>
            <a:ext cx="4645631" cy="4525963"/>
          </a:xfrm>
        </p:spPr>
        <p:txBody>
          <a:bodyPr/>
          <a:lstStyle/>
          <a:p>
            <a:pPr lvl="1"/>
            <a:r>
              <a:rPr dirty="0"/>
              <a:t>Eilis Boudreau: Sleep Neurologist</a:t>
            </a:r>
          </a:p>
          <a:p>
            <a:pPr lvl="1"/>
            <a:r>
              <a:rPr dirty="0"/>
              <a:t>How we think cardiovascular disease is related to sleep disorders</a:t>
            </a:r>
          </a:p>
          <a:p>
            <a:pPr lvl="1"/>
            <a:r>
              <a:rPr dirty="0"/>
              <a:t>How we measure sleep disorders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FC9E64-53D6-4717-86FA-9A6207E63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065" y="1415319"/>
            <a:ext cx="4146987" cy="46860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363586-3E8C-49C5-8298-647533AC6A98}"/>
              </a:ext>
            </a:extLst>
          </p:cNvPr>
          <p:cNvSpPr txBox="1"/>
          <p:nvPr/>
        </p:nvSpPr>
        <p:spPr>
          <a:xfrm>
            <a:off x="7067227" y="6035350"/>
            <a:ext cx="4695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www.sleepwell.org</a:t>
            </a:r>
            <a:r>
              <a:rPr lang="en-US" dirty="0"/>
              <a:t>/snoring/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Lecture: Data Reuse and Data Quality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600201"/>
            <a:ext cx="8229600" cy="1584789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dirty="0"/>
              <a:t>Nicole Weiskopf</a:t>
            </a:r>
            <a:r>
              <a:rPr lang="en-US" dirty="0"/>
              <a:t>: EHRs and Data Quality</a:t>
            </a:r>
            <a:endParaRPr dirty="0"/>
          </a:p>
          <a:p>
            <a:pPr lvl="1"/>
            <a:r>
              <a:rPr dirty="0"/>
              <a:t>Expose students early on to data quality issues</a:t>
            </a:r>
          </a:p>
          <a:p>
            <a:pPr lvl="1"/>
            <a:r>
              <a:rPr lang="en-US" dirty="0"/>
              <a:t>Plusses/Minuses of Data Reuse</a:t>
            </a:r>
            <a:endParaRPr dirty="0"/>
          </a:p>
          <a:p>
            <a:pPr lvl="1"/>
            <a:r>
              <a:rPr dirty="0"/>
              <a:t>Biases of Clinical Data</a:t>
            </a:r>
          </a:p>
        </p:txBody>
      </p:sp>
      <p:pic>
        <p:nvPicPr>
          <p:cNvPr id="5" name="Content Placeholder 4" descr="image/healthcare-data.png">
            <a:extLst>
              <a:ext uri="{FF2B5EF4-FFF2-40B4-BE49-F238E27FC236}">
                <a16:creationId xmlns:a16="http://schemas.microsoft.com/office/drawing/2014/main" id="{B86B7209-49A3-4104-969E-3C142587DA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 bwMode="auto">
          <a:xfrm>
            <a:off x="3021887" y="3098134"/>
            <a:ext cx="5995827" cy="372622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Explor</a:t>
            </a:r>
            <a:r>
              <a:rPr lang="en-US" dirty="0"/>
              <a:t>atory Data Analysis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248" y="1524695"/>
            <a:ext cx="4258638" cy="4525963"/>
          </a:xfrm>
        </p:spPr>
        <p:txBody>
          <a:bodyPr/>
          <a:lstStyle/>
          <a:p>
            <a:pPr lvl="1"/>
            <a:r>
              <a:rPr dirty="0"/>
              <a:t>Shiny app (burro) that lets students explore dataset</a:t>
            </a:r>
          </a:p>
          <a:p>
            <a:pPr lvl="1"/>
            <a:r>
              <a:rPr dirty="0"/>
              <a:t>Code-less, assumes no coding expertise</a:t>
            </a:r>
          </a:p>
          <a:p>
            <a:pPr lvl="1"/>
            <a:r>
              <a:rPr dirty="0"/>
              <a:t>Can be deployed as a website</a:t>
            </a:r>
            <a:endParaRPr lang="en-US" dirty="0"/>
          </a:p>
        </p:txBody>
      </p:sp>
      <p:pic>
        <p:nvPicPr>
          <p:cNvPr id="1026" name="Picture 2" descr="Data Explorer">
            <a:extLst>
              <a:ext uri="{FF2B5EF4-FFF2-40B4-BE49-F238E27FC236}">
                <a16:creationId xmlns:a16="http://schemas.microsoft.com/office/drawing/2014/main" id="{A92CBD07-4FEF-4462-AFB6-A2B1B2792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8902" y="1524695"/>
            <a:ext cx="6870895" cy="4212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ECF38-82EA-4FC7-8B42-558E4046E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Burro: Categorical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E7F1B9-ECD2-4AF8-BA37-B6B6B9818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714" y="1783156"/>
            <a:ext cx="58427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7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Building Predictive Models by Making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665004"/>
            <a:ext cx="10072955" cy="4525963"/>
          </a:xfrm>
        </p:spPr>
        <p:txBody>
          <a:bodyPr>
            <a:normAutofit/>
          </a:bodyPr>
          <a:lstStyle/>
          <a:p>
            <a:pPr lvl="1"/>
            <a:r>
              <a:rPr dirty="0" err="1"/>
              <a:t>Rstudio</a:t>
            </a:r>
            <a:r>
              <a:rPr dirty="0"/>
              <a:t> notebook</a:t>
            </a:r>
            <a:r>
              <a:rPr lang="en-US" dirty="0"/>
              <a:t>: logistic regression</a:t>
            </a:r>
            <a:endParaRPr dirty="0"/>
          </a:p>
          <a:p>
            <a:pPr lvl="2"/>
            <a:r>
              <a:rPr dirty="0"/>
              <a:t>Simple data cleaning/impact on dataset</a:t>
            </a:r>
          </a:p>
          <a:p>
            <a:pPr lvl="1"/>
            <a:r>
              <a:rPr dirty="0"/>
              <a:t>Assessing </a:t>
            </a:r>
            <a:r>
              <a:rPr lang="en-US" dirty="0"/>
              <a:t>predictions</a:t>
            </a:r>
            <a:endParaRPr dirty="0"/>
          </a:p>
          <a:p>
            <a:pPr lvl="2"/>
            <a:r>
              <a:rPr dirty="0"/>
              <a:t>Test/Train Datasets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57F268-B65C-43F5-A92A-9746B36CC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644580"/>
            <a:ext cx="10972799" cy="30608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Iterating your model: what about Race/Hypertension?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9538699" cy="4351338"/>
          </a:xfrm>
        </p:spPr>
        <p:txBody>
          <a:bodyPr/>
          <a:lstStyle/>
          <a:p>
            <a:pPr lvl="1"/>
            <a:r>
              <a:rPr dirty="0"/>
              <a:t>Understanding the contributions of </a:t>
            </a:r>
            <a:r>
              <a:rPr sz="2400" dirty="0">
                <a:latin typeface="Courier"/>
              </a:rPr>
              <a:t>race</a:t>
            </a:r>
          </a:p>
          <a:p>
            <a:pPr lvl="2"/>
            <a:r>
              <a:rPr dirty="0"/>
              <a:t>How is it defined?</a:t>
            </a:r>
          </a:p>
          <a:p>
            <a:pPr lvl="2"/>
            <a:r>
              <a:rPr dirty="0"/>
              <a:t>How does our population compare to the US?</a:t>
            </a:r>
          </a:p>
          <a:p>
            <a:pPr lvl="1"/>
            <a:r>
              <a:rPr dirty="0"/>
              <a:t>Understanding including hypertension as a variable</a:t>
            </a:r>
          </a:p>
          <a:p>
            <a:pPr lvl="2"/>
            <a:r>
              <a:rPr dirty="0"/>
              <a:t>Medication Lists</a:t>
            </a:r>
          </a:p>
          <a:p>
            <a:pPr lvl="2"/>
            <a:r>
              <a:rPr lang="en-US" dirty="0"/>
              <a:t>Systolic b</a:t>
            </a:r>
            <a:r>
              <a:rPr dirty="0"/>
              <a:t>lood pressur</a:t>
            </a:r>
            <a:r>
              <a:rPr lang="en-US" dirty="0"/>
              <a:t>e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Final Analysis: Making and Documenting Critical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9310" y="1658263"/>
            <a:ext cx="9107184" cy="2530011"/>
          </a:xfrm>
        </p:spPr>
        <p:txBody>
          <a:bodyPr>
            <a:normAutofit/>
          </a:bodyPr>
          <a:lstStyle/>
          <a:p>
            <a:pPr lvl="1"/>
            <a:r>
              <a:rPr dirty="0"/>
              <a:t>Final presentation is an R Notebook</a:t>
            </a:r>
          </a:p>
          <a:p>
            <a:pPr lvl="1"/>
            <a:r>
              <a:rPr dirty="0"/>
              <a:t>What variables did you use at each step?</a:t>
            </a:r>
          </a:p>
          <a:p>
            <a:pPr lvl="1"/>
            <a:r>
              <a:rPr dirty="0"/>
              <a:t>Why did you include them?</a:t>
            </a:r>
          </a:p>
          <a:p>
            <a:pPr lvl="1"/>
            <a:r>
              <a:rPr dirty="0"/>
              <a:t>What were your values?</a:t>
            </a:r>
          </a:p>
          <a:p>
            <a:pPr lvl="1"/>
            <a:r>
              <a:rPr dirty="0"/>
              <a:t>How did that affect your results?</a:t>
            </a:r>
          </a:p>
          <a:p>
            <a:pPr marL="0" indent="0"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23317-1574-4B07-AC7F-062E4A8B9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843"/>
          <a:stretch/>
        </p:blipFill>
        <p:spPr>
          <a:xfrm>
            <a:off x="1265943" y="4725841"/>
            <a:ext cx="9390018" cy="292326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Challenges: There is no right answer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Students wanted to choose an “optimal” threshold</a:t>
            </a:r>
            <a:r>
              <a:rPr lang="en-US" dirty="0"/>
              <a:t> without values</a:t>
            </a:r>
            <a:endParaRPr dirty="0"/>
          </a:p>
          <a:p>
            <a:pPr lvl="1"/>
            <a:r>
              <a:rPr lang="en-US" dirty="0"/>
              <a:t>U</a:t>
            </a:r>
            <a:r>
              <a:rPr dirty="0"/>
              <a:t>nderstanding importance of how a clinical test would be used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Good opportunity for clinical/bioinformatics students to meet</a:t>
            </a:r>
          </a:p>
          <a:p>
            <a:pPr lvl="1"/>
            <a:r>
              <a:t>Sets the tone for our program</a:t>
            </a:r>
          </a:p>
          <a:p>
            <a:pPr lvl="1"/>
            <a:r>
              <a:t>Currently assessing impact on students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/>
              <a:t>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Data Science for MDs/PhDs</a:t>
            </a:r>
          </a:p>
          <a:p>
            <a:pPr lvl="2"/>
            <a:r>
              <a:rPr dirty="0"/>
              <a:t>Reframe as clinical case</a:t>
            </a:r>
            <a:endParaRPr lang="en-US" dirty="0"/>
          </a:p>
          <a:p>
            <a:pPr lvl="1"/>
            <a:r>
              <a:rPr lang="en-US" dirty="0"/>
              <a:t>Data Scavenger Hunts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Introduction: Ted Laderas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dirty="0"/>
              <a:t>Assistant Professor</a:t>
            </a:r>
          </a:p>
          <a:p>
            <a:pPr lvl="2"/>
            <a:r>
              <a:rPr dirty="0"/>
              <a:t>Division of Bioinformatics and Computational Biomedicine</a:t>
            </a:r>
            <a:r>
              <a:rPr lang="en-US" dirty="0"/>
              <a:t>, </a:t>
            </a:r>
            <a:r>
              <a:rPr dirty="0"/>
              <a:t>Medical Informatics and Clinical Epidemiolog</a:t>
            </a:r>
            <a:r>
              <a:rPr lang="en-US" dirty="0"/>
              <a:t>y, </a:t>
            </a:r>
            <a:r>
              <a:rPr dirty="0"/>
              <a:t>Oregon Health &amp; Science University</a:t>
            </a:r>
          </a:p>
          <a:p>
            <a:pPr lvl="1"/>
            <a:r>
              <a:rPr dirty="0"/>
              <a:t>Research Interests</a:t>
            </a:r>
          </a:p>
          <a:p>
            <a:pPr lvl="2"/>
            <a:r>
              <a:rPr dirty="0"/>
              <a:t>Education (active learning)</a:t>
            </a:r>
          </a:p>
          <a:p>
            <a:pPr lvl="2"/>
            <a:r>
              <a:rPr dirty="0"/>
              <a:t>Interactive Visualization</a:t>
            </a:r>
          </a:p>
          <a:p>
            <a:pPr lvl="2"/>
            <a:r>
              <a:rPr dirty="0"/>
              <a:t>Drug Sensitivity/Resistance in Cancer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Acknowledgements: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T15 NLM Training Supplement Grant: 5T15LM007088</a:t>
            </a:r>
          </a:p>
          <a:p>
            <a:pPr lvl="1"/>
            <a:r>
              <a:rPr dirty="0"/>
              <a:t>Susan Redline/Dan Mobley at NSRR</a:t>
            </a:r>
            <a:endParaRPr lang="en-US" dirty="0"/>
          </a:p>
          <a:p>
            <a:pPr lvl="1"/>
            <a:r>
              <a:rPr lang="en-US" dirty="0"/>
              <a:t>The Carpentries</a:t>
            </a:r>
            <a:endParaRPr dirty="0"/>
          </a:p>
          <a:p>
            <a:pPr lvl="1"/>
            <a:r>
              <a:rPr dirty="0"/>
              <a:t>Incoming class of 2018 informatics students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Interested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Keep in touch! We want others to utilize the workshop!</a:t>
            </a:r>
          </a:p>
          <a:p>
            <a:pPr marL="0" indent="0">
              <a:buNone/>
            </a:pPr>
            <a:r>
              <a:rPr dirty="0">
                <a:hlinkClick r:id="rId2"/>
              </a:rPr>
              <a:t>laderast@ohsu.edu</a:t>
            </a:r>
            <a:r>
              <a:rPr dirty="0"/>
              <a:t> | @</a:t>
            </a:r>
            <a:r>
              <a:rPr dirty="0" err="1"/>
              <a:t>tladeras</a:t>
            </a:r>
            <a:r>
              <a:rPr dirty="0"/>
              <a:t> | </a:t>
            </a:r>
            <a:r>
              <a:rPr dirty="0">
                <a:hlinkClick r:id="rId3"/>
              </a:rPr>
              <a:t>http://laderast.github.io</a:t>
            </a:r>
            <a:endParaRPr lang="en-US" dirty="0"/>
          </a:p>
          <a:p>
            <a:pPr marL="0" indent="0">
              <a:buNone/>
            </a:pPr>
            <a:r>
              <a:rPr dirty="0"/>
              <a:t>Burro: </a:t>
            </a:r>
            <a:r>
              <a:rPr dirty="0">
                <a:hlinkClick r:id="rId4"/>
              </a:rPr>
              <a:t>http://laderast.github.io/burro</a:t>
            </a:r>
            <a:endParaRPr lang="en-US" dirty="0"/>
          </a:p>
          <a:p>
            <a:pPr marL="0" indent="0">
              <a:buNone/>
            </a:pPr>
            <a:r>
              <a:rPr dirty="0"/>
              <a:t>Workshop: </a:t>
            </a:r>
            <a:r>
              <a:rPr dirty="0">
                <a:hlinkClick r:id="rId5"/>
              </a:rPr>
              <a:t>http://laderast.github.io/clinical_data_wrangling/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Why clinical data wrangling?</a:t>
            </a:r>
          </a:p>
          <a:p>
            <a:pPr lvl="1"/>
            <a:r>
              <a:rPr dirty="0"/>
              <a:t>Why the workshop?</a:t>
            </a:r>
          </a:p>
          <a:p>
            <a:pPr lvl="1"/>
            <a:r>
              <a:rPr dirty="0"/>
              <a:t>What is the workshop?</a:t>
            </a:r>
          </a:p>
          <a:p>
            <a:pPr lvl="1"/>
            <a:r>
              <a:rPr dirty="0"/>
              <a:t>Components of the workshop</a:t>
            </a:r>
          </a:p>
          <a:p>
            <a:pPr lvl="1"/>
            <a:r>
              <a:rPr dirty="0"/>
              <a:t>Extensions</a:t>
            </a:r>
          </a:p>
          <a:p>
            <a:pPr lvl="1"/>
            <a:r>
              <a:rPr dirty="0"/>
              <a:t>Availability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Motivation: 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Research is multi-disciplinary</a:t>
            </a:r>
          </a:p>
          <a:p>
            <a:pPr lvl="1"/>
            <a:r>
              <a:t>Need for Translational Research Workforce</a:t>
            </a:r>
          </a:p>
          <a:p>
            <a:pPr lvl="1"/>
            <a:r>
              <a:t>Bridge gaps between computational biology and clinical realms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Clinical Data Wrangling</a:t>
            </a:r>
            <a:r>
              <a:rPr lang="en-US" dirty="0"/>
              <a:t> Workshop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7418" cy="4351338"/>
          </a:xfrm>
        </p:spPr>
        <p:txBody>
          <a:bodyPr/>
          <a:lstStyle/>
          <a:p>
            <a:pPr lvl="1"/>
            <a:r>
              <a:rPr lang="en-US" dirty="0"/>
              <a:t>Audience</a:t>
            </a:r>
            <a:r>
              <a:rPr dirty="0"/>
              <a:t>: </a:t>
            </a:r>
            <a:r>
              <a:rPr lang="en-US" dirty="0"/>
              <a:t>i</a:t>
            </a:r>
            <a:r>
              <a:rPr dirty="0"/>
              <a:t>ncoming</a:t>
            </a:r>
            <a:r>
              <a:rPr lang="en-US" dirty="0"/>
              <a:t> informatics</a:t>
            </a:r>
            <a:r>
              <a:rPr dirty="0"/>
              <a:t> graduate students</a:t>
            </a:r>
          </a:p>
          <a:p>
            <a:pPr lvl="1"/>
            <a:r>
              <a:rPr dirty="0"/>
              <a:t>Designed for both clinical and bioinformatics students</a:t>
            </a:r>
          </a:p>
          <a:p>
            <a:pPr lvl="2"/>
            <a:r>
              <a:rPr dirty="0"/>
              <a:t>Assumes no expertise with R/RStudio</a:t>
            </a:r>
          </a:p>
          <a:p>
            <a:pPr lvl="1"/>
            <a:r>
              <a:rPr dirty="0"/>
              <a:t>Introduce students to data quality issues with clinical data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DE7F3E-D117-4AC1-9D0A-0B4BC8B382EA}"/>
              </a:ext>
            </a:extLst>
          </p:cNvPr>
          <p:cNvGrpSpPr/>
          <p:nvPr/>
        </p:nvGrpSpPr>
        <p:grpSpPr>
          <a:xfrm>
            <a:off x="7949502" y="1604963"/>
            <a:ext cx="2209800" cy="4572000"/>
            <a:chOff x="3413834" y="1296874"/>
            <a:chExt cx="2209800" cy="4572000"/>
          </a:xfrm>
        </p:grpSpPr>
        <p:sp>
          <p:nvSpPr>
            <p:cNvPr id="5" name="Rounded Rectangle 2">
              <a:extLst>
                <a:ext uri="{FF2B5EF4-FFF2-40B4-BE49-F238E27FC236}">
                  <a16:creationId xmlns:a16="http://schemas.microsoft.com/office/drawing/2014/main" id="{D970F307-A3A7-421D-91FF-7595735E8A47}"/>
                </a:ext>
              </a:extLst>
            </p:cNvPr>
            <p:cNvSpPr/>
            <p:nvPr/>
          </p:nvSpPr>
          <p:spPr>
            <a:xfrm>
              <a:off x="3413834" y="12968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Data Exploration and Availability Assessment</a:t>
              </a:r>
            </a:p>
          </p:txBody>
        </p:sp>
        <p:sp>
          <p:nvSpPr>
            <p:cNvPr id="6" name="Rounded Rectangle 3">
              <a:extLst>
                <a:ext uri="{FF2B5EF4-FFF2-40B4-BE49-F238E27FC236}">
                  <a16:creationId xmlns:a16="http://schemas.microsoft.com/office/drawing/2014/main" id="{6E1E6C46-AE2C-4603-B83B-0D63935BFE99}"/>
                </a:ext>
              </a:extLst>
            </p:cNvPr>
            <p:cNvSpPr/>
            <p:nvPr/>
          </p:nvSpPr>
          <p:spPr>
            <a:xfrm>
              <a:off x="3413834" y="25160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and Curation</a:t>
              </a:r>
            </a:p>
          </p:txBody>
        </p:sp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90CF95B3-1319-4DDC-B5B6-B58BFB815257}"/>
                </a:ext>
              </a:extLst>
            </p:cNvPr>
            <p:cNvSpPr/>
            <p:nvPr/>
          </p:nvSpPr>
          <p:spPr>
            <a:xfrm>
              <a:off x="3413834" y="37352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ETL Quality Assurance</a:t>
              </a:r>
            </a:p>
          </p:txBody>
        </p:sp>
        <p:sp>
          <p:nvSpPr>
            <p:cNvPr id="8" name="Rounded Rectangle 5">
              <a:extLst>
                <a:ext uri="{FF2B5EF4-FFF2-40B4-BE49-F238E27FC236}">
                  <a16:creationId xmlns:a16="http://schemas.microsoft.com/office/drawing/2014/main" id="{24A63B4F-B2CE-43C3-9ACA-10A3628C796E}"/>
                </a:ext>
              </a:extLst>
            </p:cNvPr>
            <p:cNvSpPr/>
            <p:nvPr/>
          </p:nvSpPr>
          <p:spPr>
            <a:xfrm>
              <a:off x="3413834" y="4954474"/>
              <a:ext cx="2209800" cy="914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Fitness for Use Assessment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D15FDE5-B588-4CF9-AF5F-E4C7B6550EDD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>
              <a:off x="4518734" y="22112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64D65EB-16A7-4F01-8364-F9A6FC4D4502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4518734" y="34304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48E327A-C01E-4A13-AC67-328E6658E3D7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>
              <a:off x="4518734" y="4649674"/>
              <a:ext cx="0" cy="3048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AutoNum type="arabicPeriod"/>
            </a:pPr>
            <a:r>
              <a:rPr b="1" dirty="0"/>
              <a:t>Understand</a:t>
            </a:r>
            <a:r>
              <a:rPr dirty="0"/>
              <a:t> the usefulness and challenges with working with clinical data</a:t>
            </a:r>
            <a:endParaRPr lang="en-US" dirty="0"/>
          </a:p>
          <a:p>
            <a:pPr lvl="1">
              <a:buFont typeface="Arial"/>
              <a:buAutoNum type="arabicPeriod"/>
            </a:pPr>
            <a:r>
              <a:rPr lang="en-US" b="1" dirty="0"/>
              <a:t>Understand</a:t>
            </a:r>
            <a:r>
              <a:rPr lang="en-US" dirty="0"/>
              <a:t> the biology of sleep and sleep apnea and how the biology informs the covariates measured in the Sleep Heart Health Study</a:t>
            </a:r>
            <a:endParaRPr dirty="0"/>
          </a:p>
          <a:p>
            <a:pPr lvl="1">
              <a:buAutoNum type="arabicPeriod"/>
            </a:pPr>
            <a:r>
              <a:rPr b="1" dirty="0"/>
              <a:t>Learn</a:t>
            </a:r>
            <a:r>
              <a:rPr dirty="0"/>
              <a:t> Exploratory Data Analysis techniques and use them to </a:t>
            </a:r>
            <a:r>
              <a:rPr b="1" dirty="0"/>
              <a:t>inform/</a:t>
            </a:r>
            <a:r>
              <a:rPr b="1" dirty="0" err="1"/>
              <a:t>analyse</a:t>
            </a:r>
            <a:r>
              <a:rPr dirty="0"/>
              <a:t> model building</a:t>
            </a:r>
          </a:p>
          <a:p>
            <a:pPr lvl="1">
              <a:buAutoNum type="arabicPeriod"/>
            </a:pPr>
            <a:r>
              <a:rPr b="1" dirty="0"/>
              <a:t>Evaluate</a:t>
            </a:r>
            <a:r>
              <a:rPr dirty="0"/>
              <a:t> a predictive model (logistic regression) using simple diagnostics.</a:t>
            </a:r>
            <a:r>
              <a:rPr lang="en-US" dirty="0"/>
              <a:t> </a:t>
            </a:r>
            <a:endParaRPr dirty="0"/>
          </a:p>
          <a:p>
            <a:pPr lvl="1">
              <a:buAutoNum type="arabicPeriod"/>
            </a:pPr>
            <a:r>
              <a:rPr b="1" dirty="0"/>
              <a:t>Communicate</a:t>
            </a:r>
            <a:r>
              <a:rPr dirty="0"/>
              <a:t> your findings in a team setting.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Challenges: Where to get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Partnership with National Sleep Research Resource</a:t>
            </a:r>
          </a:p>
          <a:p>
            <a:pPr lvl="2"/>
            <a:r>
              <a:rPr dirty="0">
                <a:hlinkClick r:id="rId2"/>
              </a:rPr>
              <a:t>http://sleepdata.org</a:t>
            </a:r>
          </a:p>
          <a:p>
            <a:pPr lvl="1"/>
            <a:r>
              <a:rPr dirty="0"/>
              <a:t>Sleep Heart Health Study data</a:t>
            </a:r>
          </a:p>
          <a:p>
            <a:pPr lvl="2"/>
            <a:r>
              <a:rPr dirty="0"/>
              <a:t>~5700 patients, </a:t>
            </a:r>
            <a:r>
              <a:rPr lang="en-US" dirty="0"/>
              <a:t>30</a:t>
            </a:r>
            <a:r>
              <a:rPr dirty="0"/>
              <a:t>00 covariates</a:t>
            </a:r>
            <a:endParaRPr lang="en-US" dirty="0"/>
          </a:p>
          <a:p>
            <a:pPr lvl="2"/>
            <a:r>
              <a:rPr lang="en-US" dirty="0"/>
              <a:t>Reduced to 17 covariates</a:t>
            </a:r>
            <a:endParaRPr dirty="0"/>
          </a:p>
          <a:p>
            <a:pPr lvl="1"/>
            <a:r>
              <a:rPr dirty="0"/>
              <a:t>Requires students to sign </a:t>
            </a:r>
            <a:r>
              <a:rPr dirty="0">
                <a:hlinkClick r:id="rId3"/>
              </a:rPr>
              <a:t>data use agreement</a:t>
            </a:r>
            <a:endParaRPr dirty="0">
              <a:hlinkClick r:id="" action="ppaction://noacti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Workshop is split over multiple days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/>
            <a:r>
              <a:rPr dirty="0"/>
              <a:t>Day 1:</a:t>
            </a:r>
          </a:p>
          <a:p>
            <a:pPr lvl="2"/>
            <a:r>
              <a:rPr sz="2400" dirty="0"/>
              <a:t>Logistics</a:t>
            </a:r>
          </a:p>
          <a:p>
            <a:pPr lvl="2"/>
            <a:r>
              <a:rPr sz="2400" dirty="0"/>
              <a:t>Intro to sleep data</a:t>
            </a:r>
          </a:p>
          <a:p>
            <a:pPr lvl="2"/>
            <a:r>
              <a:rPr sz="2400" dirty="0"/>
              <a:t>Intro to data reuse and data quality</a:t>
            </a:r>
          </a:p>
          <a:p>
            <a:pPr lvl="2"/>
            <a:r>
              <a:rPr lang="en-US" sz="2400" dirty="0"/>
              <a:t>Exploratory Data Analysis</a:t>
            </a:r>
            <a:endParaRPr sz="2400" dirty="0"/>
          </a:p>
          <a:p>
            <a:pPr lvl="2"/>
            <a:r>
              <a:rPr sz="2400" dirty="0"/>
              <a:t>Intro to logistic regression</a:t>
            </a:r>
          </a:p>
          <a:p>
            <a:pPr lvl="1"/>
            <a:r>
              <a:rPr dirty="0"/>
              <a:t>Day 2:</a:t>
            </a:r>
            <a:r>
              <a:rPr lang="en-US" dirty="0"/>
              <a:t> </a:t>
            </a:r>
            <a:endParaRPr dirty="0"/>
          </a:p>
          <a:p>
            <a:pPr lvl="2"/>
            <a:r>
              <a:rPr sz="2400" dirty="0"/>
              <a:t>Logistic regression Q&amp;A</a:t>
            </a:r>
          </a:p>
          <a:p>
            <a:pPr lvl="2"/>
            <a:r>
              <a:rPr sz="2400" dirty="0"/>
              <a:t>Assignment: Is Race appropriate?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BB2AB-29C9-4326-AC1E-7FB44AD738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Day 3:</a:t>
            </a:r>
          </a:p>
          <a:p>
            <a:pPr lvl="2"/>
            <a:r>
              <a:rPr lang="en-US" sz="2400" dirty="0"/>
              <a:t>Is hypertension appropriate?</a:t>
            </a:r>
          </a:p>
          <a:p>
            <a:pPr lvl="2"/>
            <a:r>
              <a:rPr lang="en-US" sz="2400" dirty="0"/>
              <a:t>Final presentation prep</a:t>
            </a:r>
          </a:p>
          <a:p>
            <a:pPr lvl="1"/>
            <a:r>
              <a:rPr lang="en-US" dirty="0"/>
              <a:t>Day 4:</a:t>
            </a:r>
          </a:p>
          <a:p>
            <a:pPr lvl="2"/>
            <a:r>
              <a:rPr lang="en-US" sz="2400" dirty="0"/>
              <a:t>Final Presentation by groups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Social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Introduce students to each other</a:t>
            </a:r>
          </a:p>
          <a:p>
            <a:pPr lvl="1"/>
            <a:r>
              <a:t>Code of Conduct</a:t>
            </a:r>
          </a:p>
          <a:p>
            <a:pPr lvl="1"/>
            <a:r>
              <a:t>Psychological Safety</a:t>
            </a:r>
          </a:p>
          <a:p>
            <a:pPr lvl="1"/>
            <a:r>
              <a:t>Diverse teams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692</TotalTime>
  <Words>667</Words>
  <Application>Microsoft Office PowerPoint</Application>
  <PresentationFormat>Widescreen</PresentationFormat>
  <Paragraphs>119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</vt:lpstr>
      <vt:lpstr>Lato Regular</vt:lpstr>
      <vt:lpstr>Office Theme</vt:lpstr>
      <vt:lpstr>Clinical Data Wrangling: Active/Didactic Learning</vt:lpstr>
      <vt:lpstr>Introduction: Ted Laderas</vt:lpstr>
      <vt:lpstr>Overview</vt:lpstr>
      <vt:lpstr>Motivation: Why?</vt:lpstr>
      <vt:lpstr>Clinical Data Wrangling Workshop</vt:lpstr>
      <vt:lpstr>Learning Objectives</vt:lpstr>
      <vt:lpstr>Challenges: Where to get data?</vt:lpstr>
      <vt:lpstr>Workshop is split over multiple days</vt:lpstr>
      <vt:lpstr>Social Learning</vt:lpstr>
      <vt:lpstr>Lecture: Background about Sleep</vt:lpstr>
      <vt:lpstr>Lecture: Data Reuse and Data Quality Issues</vt:lpstr>
      <vt:lpstr>Exploratory Data Analysis</vt:lpstr>
      <vt:lpstr>Burro: Categorical Analysis</vt:lpstr>
      <vt:lpstr>Building Predictive Models by Making Decisions</vt:lpstr>
      <vt:lpstr>Iterating your model: what about Race/Hypertension?</vt:lpstr>
      <vt:lpstr>Final Analysis: Making and Documenting Critical Decisions</vt:lpstr>
      <vt:lpstr>Challenges: There is no right answer</vt:lpstr>
      <vt:lpstr>Outcomes</vt:lpstr>
      <vt:lpstr>Extensions</vt:lpstr>
      <vt:lpstr>Acknowledgements:</vt:lpstr>
      <vt:lpstr>Interested?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 Data Wrangling</dc:title>
  <dc:creator>Ted Laderas, Nicole Weiskopf and Eilis Boudreau</dc:creator>
  <cp:keywords/>
  <cp:lastModifiedBy>Ted Laderas</cp:lastModifiedBy>
  <cp:revision>9</cp:revision>
  <dcterms:created xsi:type="dcterms:W3CDTF">2019-05-30T00:02:21Z</dcterms:created>
  <dcterms:modified xsi:type="dcterms:W3CDTF">2019-05-30T14:03:08Z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2019-05-29</vt:lpwstr>
  </property>
  <property fmtid="{D5CDD505-2E9C-101B-9397-08002B2CF9AE}" pid="3" name="output">
    <vt:lpwstr>powerpoint_presentation</vt:lpwstr>
  </property>
</Properties>
</file>